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360" r:id="rId3"/>
    <p:sldId id="303" r:id="rId4"/>
    <p:sldId id="299" r:id="rId5"/>
    <p:sldId id="354" r:id="rId6"/>
    <p:sldId id="355" r:id="rId7"/>
    <p:sldId id="356" r:id="rId8"/>
    <p:sldId id="353" r:id="rId9"/>
    <p:sldId id="271" r:id="rId10"/>
    <p:sldId id="270" r:id="rId11"/>
    <p:sldId id="272" r:id="rId12"/>
    <p:sldId id="273" r:id="rId13"/>
    <p:sldId id="361" r:id="rId14"/>
    <p:sldId id="362" r:id="rId15"/>
    <p:sldId id="363" r:id="rId16"/>
    <p:sldId id="369" r:id="rId17"/>
    <p:sldId id="364" r:id="rId18"/>
    <p:sldId id="370" r:id="rId19"/>
    <p:sldId id="365" r:id="rId20"/>
    <p:sldId id="366" r:id="rId21"/>
    <p:sldId id="367" r:id="rId22"/>
    <p:sldId id="358" r:id="rId23"/>
    <p:sldId id="289" r:id="rId24"/>
    <p:sldId id="259" r:id="rId25"/>
    <p:sldId id="297" r:id="rId26"/>
    <p:sldId id="260" r:id="rId27"/>
    <p:sldId id="292" r:id="rId28"/>
    <p:sldId id="257" r:id="rId29"/>
    <p:sldId id="294" r:id="rId30"/>
    <p:sldId id="263" r:id="rId31"/>
    <p:sldId id="264" r:id="rId32"/>
    <p:sldId id="265" r:id="rId33"/>
    <p:sldId id="266" r:id="rId34"/>
    <p:sldId id="286" r:id="rId35"/>
    <p:sldId id="267" r:id="rId36"/>
    <p:sldId id="268" r:id="rId37"/>
    <p:sldId id="277" r:id="rId38"/>
    <p:sldId id="285" r:id="rId39"/>
    <p:sldId id="352" r:id="rId40"/>
    <p:sldId id="262" r:id="rId41"/>
    <p:sldId id="293" r:id="rId42"/>
    <p:sldId id="290" r:id="rId43"/>
    <p:sldId id="307" r:id="rId44"/>
    <p:sldId id="308" r:id="rId45"/>
    <p:sldId id="309" r:id="rId46"/>
    <p:sldId id="310" r:id="rId47"/>
    <p:sldId id="371" r:id="rId48"/>
    <p:sldId id="279" r:id="rId49"/>
    <p:sldId id="335" r:id="rId50"/>
    <p:sldId id="336" r:id="rId51"/>
    <p:sldId id="331" r:id="rId52"/>
    <p:sldId id="282" r:id="rId53"/>
    <p:sldId id="337" r:id="rId54"/>
    <p:sldId id="338" r:id="rId55"/>
    <p:sldId id="339" r:id="rId56"/>
    <p:sldId id="332" r:id="rId57"/>
    <p:sldId id="334" r:id="rId58"/>
    <p:sldId id="340" r:id="rId59"/>
    <p:sldId id="341" r:id="rId60"/>
    <p:sldId id="342" r:id="rId61"/>
    <p:sldId id="281" r:id="rId62"/>
    <p:sldId id="298" r:id="rId63"/>
    <p:sldId id="333" r:id="rId64"/>
    <p:sldId id="343" r:id="rId65"/>
    <p:sldId id="300" r:id="rId66"/>
    <p:sldId id="324" r:id="rId67"/>
    <p:sldId id="329" r:id="rId68"/>
    <p:sldId id="344" r:id="rId69"/>
    <p:sldId id="330" r:id="rId70"/>
    <p:sldId id="345" r:id="rId71"/>
    <p:sldId id="261" r:id="rId72"/>
    <p:sldId id="346" r:id="rId73"/>
    <p:sldId id="347" r:id="rId74"/>
    <p:sldId id="348" r:id="rId75"/>
    <p:sldId id="283" r:id="rId76"/>
    <p:sldId id="349" r:id="rId77"/>
    <p:sldId id="350" r:id="rId78"/>
    <p:sldId id="351" r:id="rId79"/>
    <p:sldId id="278" r:id="rId80"/>
    <p:sldId id="30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6"/>
    <p:restoredTop sz="91565"/>
  </p:normalViewPr>
  <p:slideViewPr>
    <p:cSldViewPr snapToGrid="0" snapToObjects="1">
      <p:cViewPr varScale="1">
        <p:scale>
          <a:sx n="117" d="100"/>
          <a:sy n="117" d="100"/>
        </p:scale>
        <p:origin x="9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EFF7-1CCA-ED4D-923F-9B5F77940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26BE-2997-6C9A-C7A0-DDB827BCF0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F8AB4C-D7EA-3929-488F-3361FD5BA0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465F8E-99F9-3E25-8A98-A2C3130EFD2C}"/>
              </a:ext>
            </a:extLst>
          </p:cNvPr>
          <p:cNvSpPr>
            <a:spLocks noGrp="1"/>
          </p:cNvSpPr>
          <p:nvPr>
            <p:ph type="sldNum" sz="quarter" idx="10"/>
          </p:nvPr>
        </p:nvSpPr>
        <p:spPr/>
        <p:txBody>
          <a:bodyPr/>
          <a:lstStyle/>
          <a:p>
            <a:fld id="{53270906-0546-469F-A821-B88622ED75C7}" type="slidenum">
              <a:rPr lang="en-US" smtClean="0"/>
              <a:t>2</a:t>
            </a:fld>
            <a:endParaRPr lang="en-US"/>
          </a:p>
        </p:txBody>
      </p:sp>
    </p:spTree>
    <p:extLst>
      <p:ext uri="{BB962C8B-B14F-4D97-AF65-F5344CB8AC3E}">
        <p14:creationId xmlns:p14="http://schemas.microsoft.com/office/powerpoint/2010/main" val="387914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24</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25</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43</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44</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45</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46</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DC9DE-E3B5-74D0-1801-6333CD315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C1AB-4679-1BDA-EA49-39FED19E86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F88E74-6424-8A44-2D5F-4A7F774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25AFE-5266-8FF0-5563-EB3562A5305B}"/>
              </a:ext>
            </a:extLst>
          </p:cNvPr>
          <p:cNvSpPr>
            <a:spLocks noGrp="1"/>
          </p:cNvSpPr>
          <p:nvPr>
            <p:ph type="sldNum" sz="quarter" idx="5"/>
          </p:nvPr>
        </p:nvSpPr>
        <p:spPr/>
        <p:txBody>
          <a:bodyPr/>
          <a:lstStyle/>
          <a:p>
            <a:fld id="{0DE1EEA7-1181-0F43-AE07-4B409C6014E7}" type="slidenum">
              <a:rPr lang="en-US" smtClean="0"/>
              <a:t>47</a:t>
            </a:fld>
            <a:endParaRPr lang="en-US"/>
          </a:p>
        </p:txBody>
      </p:sp>
    </p:spTree>
    <p:extLst>
      <p:ext uri="{BB962C8B-B14F-4D97-AF65-F5344CB8AC3E}">
        <p14:creationId xmlns:p14="http://schemas.microsoft.com/office/powerpoint/2010/main" val="397744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72</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80</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9F3-FD18-7D37-2F52-7C5C7255C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9466C-AAA3-5807-010D-4072554639D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91F4D6-D6F5-402E-B7CE-58634F427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E4894-57C5-513D-222F-9C5AAD743E37}"/>
              </a:ext>
            </a:extLst>
          </p:cNvPr>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27906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1CA5-EAD4-FF7D-4B91-4B89DDDB5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8380D-4D31-C151-299B-FF6E96447D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CB00E0-629F-1612-71A8-F05C2470B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D45B4-CC14-C6F9-161A-B70A2FB0FEA6}"/>
              </a:ext>
            </a:extLst>
          </p:cNvPr>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380666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9134-C850-0493-A981-1F38E0706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65AA5-7667-D9A6-A9B4-7DA0633D3A5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A4DD3D-B67A-F604-B480-4A43E9915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178F2-300F-B69A-D786-E9AA7B9A3BA2}"/>
              </a:ext>
            </a:extLst>
          </p:cNvPr>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173156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6AC-594B-29AE-470D-2695F2B51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389D7-230A-A66B-AA08-8988D765759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A3C1EA5-D0FA-6E57-D212-4EB7C7C53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7D4B0-981A-3078-C6B9-D965E8FC93B1}"/>
              </a:ext>
            </a:extLst>
          </p:cNvPr>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328707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2B56-215F-5F9C-C9CB-AD8FBD4D2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5245D-53AE-0B00-4278-85BF8F74F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1D4687-C990-016C-2148-62B828B87C0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FCCC9FC2-BDBC-E008-576F-4E5A3C07070B}"/>
              </a:ext>
            </a:extLst>
          </p:cNvPr>
          <p:cNvSpPr>
            <a:spLocks noGrp="1"/>
          </p:cNvSpPr>
          <p:nvPr>
            <p:ph type="sldNum" sz="quarter" idx="10"/>
          </p:nvPr>
        </p:nvSpPr>
        <p:spPr/>
        <p:txBody>
          <a:bodyPr/>
          <a:lstStyle/>
          <a:p>
            <a:fld id="{0DE1EEA7-1181-0F43-AE07-4B409C6014E7}" type="slidenum">
              <a:rPr lang="en-US" smtClean="0"/>
              <a:t>22</a:t>
            </a:fld>
            <a:endParaRPr lang="en-US"/>
          </a:p>
        </p:txBody>
      </p:sp>
    </p:spTree>
    <p:extLst>
      <p:ext uri="{BB962C8B-B14F-4D97-AF65-F5344CB8AC3E}">
        <p14:creationId xmlns:p14="http://schemas.microsoft.com/office/powerpoint/2010/main" val="80501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23</a:t>
            </a:fld>
            <a:endParaRPr lang="en-US"/>
          </a:p>
        </p:txBody>
      </p:sp>
    </p:spTree>
    <p:extLst>
      <p:ext uri="{BB962C8B-B14F-4D97-AF65-F5344CB8AC3E}">
        <p14:creationId xmlns:p14="http://schemas.microsoft.com/office/powerpoint/2010/main" val="372911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8/25/25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8/25/25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8/25/25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hyperlink" Target="https://www.ted.com/talks/amy_cuddy_your_body_language_may_shape_who_you_are?language=en"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leoguy.github.io/subpages/expd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This Class is Different</a:t>
            </a:r>
          </a:p>
        </p:txBody>
      </p:sp>
      <p:sp>
        <p:nvSpPr>
          <p:cNvPr id="3" name="Content Placeholder 2"/>
          <p:cNvSpPr>
            <a:spLocks noGrp="1"/>
          </p:cNvSpPr>
          <p:nvPr>
            <p:ph idx="1"/>
          </p:nvPr>
        </p:nvSpPr>
        <p:spPr/>
        <p:txBody>
          <a:bodyPr/>
          <a:lstStyle/>
          <a:p>
            <a:endParaRPr/>
          </a:p>
          <a:p>
            <a:r>
              <a:t>Traditional experimental design + new AI methods</a:t>
            </a:r>
          </a:p>
          <a:p>
            <a:r>
              <a:t>Students learn statistics, coding, and prompt engineering</a:t>
            </a:r>
          </a:p>
          <a:p>
            <a:r>
              <a:t>AI treated as both a collaborator and a critical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 Experiment in Teaching</a:t>
            </a:r>
          </a:p>
        </p:txBody>
      </p:sp>
      <p:sp>
        <p:nvSpPr>
          <p:cNvPr id="3" name="Content Placeholder 2"/>
          <p:cNvSpPr>
            <a:spLocks noGrp="1"/>
          </p:cNvSpPr>
          <p:nvPr>
            <p:ph idx="1"/>
          </p:nvPr>
        </p:nvSpPr>
        <p:spPr/>
        <p:txBody>
          <a:bodyPr/>
          <a:lstStyle/>
          <a:p>
            <a:endParaRPr dirty="0"/>
          </a:p>
          <a:p>
            <a:r>
              <a:rPr dirty="0"/>
              <a:t>This course is not static — it will evolve</a:t>
            </a:r>
          </a:p>
          <a:p>
            <a:r>
              <a:rPr dirty="0"/>
              <a:t>We are testing how to integrate AI into graduate training</a:t>
            </a:r>
            <a:r>
              <a:rPr lang="en-US" dirty="0"/>
              <a:t> and the workflow of scientists</a:t>
            </a:r>
            <a:endParaRPr dirty="0"/>
          </a:p>
          <a:p>
            <a:r>
              <a:rPr b="1" dirty="0"/>
              <a:t>Your feedback will shape future versions of the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Your Role</a:t>
            </a:r>
          </a:p>
        </p:txBody>
      </p:sp>
      <p:sp>
        <p:nvSpPr>
          <p:cNvPr id="3" name="Content Placeholder 2"/>
          <p:cNvSpPr>
            <a:spLocks noGrp="1"/>
          </p:cNvSpPr>
          <p:nvPr>
            <p:ph idx="1"/>
          </p:nvPr>
        </p:nvSpPr>
        <p:spPr/>
        <p:txBody>
          <a:bodyPr/>
          <a:lstStyle/>
          <a:p>
            <a:endParaRPr/>
          </a:p>
          <a:p>
            <a:r>
              <a:t>Be open to new workflows and ideas</a:t>
            </a:r>
          </a:p>
          <a:p>
            <a:r>
              <a:t>Help identify what works and what doesn’t</a:t>
            </a:r>
          </a:p>
          <a:p>
            <a:r>
              <a:t>Contribute to building a model for future courses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AI Scientist</a:t>
            </a:r>
          </a:p>
        </p:txBody>
      </p:sp>
      <p:sp>
        <p:nvSpPr>
          <p:cNvPr id="3" name="Content Placeholder 2"/>
          <p:cNvSpPr>
            <a:spLocks noGrp="1"/>
          </p:cNvSpPr>
          <p:nvPr>
            <p:ph idx="1"/>
          </p:nvPr>
        </p:nvSpPr>
        <p:spPr/>
        <p:txBody>
          <a:bodyPr/>
          <a:lstStyle/>
          <a:p>
            <a:endParaRPr/>
          </a:p>
          <a:p>
            <a:r>
              <a:t>AI as a coding partner – faster workflows</a:t>
            </a:r>
          </a:p>
          <a:p>
            <a:r>
              <a:t>AI as a source of error – critical thinking required</a:t>
            </a:r>
          </a:p>
          <a:p>
            <a:r>
              <a:t>AI as a collaborator – not a replacement for 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We’ll Use AI</a:t>
            </a:r>
          </a:p>
        </p:txBody>
      </p:sp>
      <p:sp>
        <p:nvSpPr>
          <p:cNvPr id="3" name="Content Placeholder 2"/>
          <p:cNvSpPr>
            <a:spLocks noGrp="1"/>
          </p:cNvSpPr>
          <p:nvPr>
            <p:ph idx="1"/>
          </p:nvPr>
        </p:nvSpPr>
        <p:spPr/>
        <p:txBody>
          <a:bodyPr/>
          <a:lstStyle/>
          <a:p>
            <a:endParaRPr/>
          </a:p>
          <a:p>
            <a:r>
              <a:t>Prompting AI for R code and explanations</a:t>
            </a:r>
          </a:p>
          <a:p>
            <a:r>
              <a:t>Testing AI outputs for accuracy</a:t>
            </a:r>
          </a:p>
          <a:p>
            <a:r>
              <a:t>Fixing and improving AI-generated analyses</a:t>
            </a:r>
          </a:p>
          <a:p>
            <a:r>
              <a:t>Building judgment through comparison of human vs AI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Limitations of AI in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8A10-D7CD-2423-BEA2-D3832F88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C5B2F-BAB5-C7C5-E74D-0E2DB302D354}"/>
              </a:ext>
            </a:extLst>
          </p:cNvPr>
          <p:cNvSpPr>
            <a:spLocks noGrp="1"/>
          </p:cNvSpPr>
          <p:nvPr>
            <p:ph type="title"/>
          </p:nvPr>
        </p:nvSpPr>
        <p:spPr/>
        <p:txBody>
          <a:bodyPr/>
          <a:lstStyle/>
          <a:p>
            <a:r>
              <a:t>Limitations of AI in Science</a:t>
            </a:r>
          </a:p>
        </p:txBody>
      </p:sp>
      <p:sp>
        <p:nvSpPr>
          <p:cNvPr id="3" name="Content Placeholder 2">
            <a:extLst>
              <a:ext uri="{FF2B5EF4-FFF2-40B4-BE49-F238E27FC236}">
                <a16:creationId xmlns:a16="http://schemas.microsoft.com/office/drawing/2014/main" id="{8E9C202E-6473-2039-2254-C915A2D7ACA1}"/>
              </a:ext>
            </a:extLst>
          </p:cNvPr>
          <p:cNvSpPr>
            <a:spLocks noGrp="1"/>
          </p:cNvSpPr>
          <p:nvPr>
            <p:ph idx="1"/>
          </p:nvPr>
        </p:nvSpPr>
        <p:spPr/>
        <p:txBody>
          <a:bodyPr/>
          <a:lstStyle/>
          <a:p>
            <a:endParaRPr dirty="0"/>
          </a:p>
          <a:p>
            <a:r>
              <a:rPr dirty="0"/>
              <a:t>AI can produce errors confidently</a:t>
            </a:r>
          </a:p>
          <a:p>
            <a:r>
              <a:rPr dirty="0"/>
              <a:t>Context and nuance often missing</a:t>
            </a:r>
          </a:p>
          <a:p>
            <a:r>
              <a:rPr dirty="0"/>
              <a:t>Not a substitute for biological insight</a:t>
            </a:r>
          </a:p>
          <a:p>
            <a:r>
              <a:rPr dirty="0"/>
              <a:t>You are responsible for correctness</a:t>
            </a:r>
          </a:p>
        </p:txBody>
      </p:sp>
    </p:spTree>
    <p:extLst>
      <p:ext uri="{BB962C8B-B14F-4D97-AF65-F5344CB8AC3E}">
        <p14:creationId xmlns:p14="http://schemas.microsoft.com/office/powerpoint/2010/main" val="41212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Assignments &amp; Exams</a:t>
            </a:r>
          </a:p>
        </p:txBody>
      </p:sp>
      <p:sp>
        <p:nvSpPr>
          <p:cNvPr id="3" name="Content Placeholder 2"/>
          <p:cNvSpPr>
            <a:spLocks noGrp="1"/>
          </p:cNvSpPr>
          <p:nvPr>
            <p:ph idx="1"/>
          </p:nvPr>
        </p:nvSpPr>
        <p:spPr/>
        <p:txBody>
          <a:bodyPr/>
          <a:lstStyle/>
          <a:p>
            <a:endParaRPr/>
          </a:p>
          <a:p>
            <a:r>
              <a:t>5 Worksheets – 20 points each</a:t>
            </a:r>
          </a:p>
          <a:p>
            <a:r>
              <a:t>Exam 1 – AI-Critical Thinking</a:t>
            </a:r>
          </a:p>
          <a:p>
            <a:r>
              <a:t>Exam 2 – AI vs Human Judgment</a:t>
            </a:r>
          </a:p>
          <a:p>
            <a:r>
              <a:t>Total: 300 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FEC8-A00B-83AF-873A-1F390398A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A05FD-F86D-C444-4B72-A81604E4C6EC}"/>
              </a:ext>
            </a:extLst>
          </p:cNvPr>
          <p:cNvSpPr>
            <a:spLocks noGrp="1"/>
          </p:cNvSpPr>
          <p:nvPr>
            <p:ph type="title"/>
          </p:nvPr>
        </p:nvSpPr>
        <p:spPr/>
        <p:txBody>
          <a:bodyPr/>
          <a:lstStyle/>
          <a:p>
            <a:r>
              <a:rPr lang="en-US" dirty="0"/>
              <a:t>Types of questions</a:t>
            </a:r>
            <a:endParaRPr dirty="0"/>
          </a:p>
        </p:txBody>
      </p:sp>
      <p:sp>
        <p:nvSpPr>
          <p:cNvPr id="3" name="Content Placeholder 2">
            <a:extLst>
              <a:ext uri="{FF2B5EF4-FFF2-40B4-BE49-F238E27FC236}">
                <a16:creationId xmlns:a16="http://schemas.microsoft.com/office/drawing/2014/main" id="{0FC5E2C8-5FC8-3628-4AD6-D9F389A2F0E8}"/>
              </a:ext>
            </a:extLst>
          </p:cNvPr>
          <p:cNvSpPr>
            <a:spLocks noGrp="1"/>
          </p:cNvSpPr>
          <p:nvPr>
            <p:ph idx="1"/>
          </p:nvPr>
        </p:nvSpPr>
        <p:spPr/>
        <p:txBody>
          <a:bodyPr>
            <a:normAutofit fontScale="85000" lnSpcReduction="20000"/>
          </a:bodyPr>
          <a:lstStyle/>
          <a:p>
            <a:r>
              <a:rPr lang="en-US" dirty="0"/>
              <a:t>“Produce a PDF file that provides a figure of the attached data file as well as a one paragraph description of the statistical analyses followed by an inference from this dataset.”</a:t>
            </a:r>
          </a:p>
          <a:p>
            <a:pPr lvl="1"/>
            <a:r>
              <a:rPr lang="en-US" dirty="0"/>
              <a:t>Did they choose a valid analysis</a:t>
            </a:r>
          </a:p>
          <a:p>
            <a:pPr lvl="1"/>
            <a:r>
              <a:rPr lang="en-US" dirty="0"/>
              <a:t>Did they execute and interpret it correctly</a:t>
            </a:r>
          </a:p>
          <a:p>
            <a:pPr lvl="1"/>
            <a:r>
              <a:rPr lang="en-US" dirty="0"/>
              <a:t>Is the writing clear and concise</a:t>
            </a:r>
          </a:p>
          <a:p>
            <a:pPr lvl="1"/>
            <a:r>
              <a:rPr lang="en-US" dirty="0"/>
              <a:t>Are figures honest, stunning, and intuitive</a:t>
            </a:r>
          </a:p>
          <a:p>
            <a:pPr lvl="1"/>
            <a:r>
              <a:rPr lang="en-US" dirty="0"/>
              <a:t>Is the science reproducible</a:t>
            </a:r>
          </a:p>
          <a:p>
            <a:endParaRPr lang="en-US" dirty="0"/>
          </a:p>
          <a:p>
            <a:pPr marL="0" indent="0">
              <a:buNone/>
            </a:pPr>
            <a:endParaRPr lang="en-US" dirty="0"/>
          </a:p>
          <a:p>
            <a:r>
              <a:rPr lang="en-US" dirty="0"/>
              <a:t>There is also a fundamental vocabulary that you have to learn so you can speak with precision and accuracy when interacting with AIs and evaluating AI generated output.</a:t>
            </a:r>
            <a:endParaRPr dirty="0"/>
          </a:p>
        </p:txBody>
      </p:sp>
    </p:spTree>
    <p:extLst>
      <p:ext uri="{BB962C8B-B14F-4D97-AF65-F5344CB8AC3E}">
        <p14:creationId xmlns:p14="http://schemas.microsoft.com/office/powerpoint/2010/main" val="19598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Grading Scale</a:t>
            </a:r>
          </a:p>
        </p:txBody>
      </p:sp>
      <p:sp>
        <p:nvSpPr>
          <p:cNvPr id="3" name="Content Placeholder 2"/>
          <p:cNvSpPr>
            <a:spLocks noGrp="1"/>
          </p:cNvSpPr>
          <p:nvPr>
            <p:ph idx="1"/>
          </p:nvPr>
        </p:nvSpPr>
        <p:spPr/>
        <p:txBody>
          <a:bodyPr/>
          <a:lstStyle/>
          <a:p>
            <a:endParaRPr/>
          </a:p>
          <a:p>
            <a:r>
              <a:t>A = 90–100%</a:t>
            </a:r>
          </a:p>
          <a:p>
            <a:r>
              <a:t>B = 80–89%</a:t>
            </a:r>
          </a:p>
          <a:p>
            <a:r>
              <a:t>C = 70–79%</a:t>
            </a:r>
          </a:p>
          <a:p>
            <a:r>
              <a:t>D = 60–69%</a:t>
            </a:r>
          </a:p>
          <a:p>
            <a:r>
              <a:t>F = 0–59%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902E-A739-9A3D-C679-10D27F4A2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288A2-5B68-8729-FBC8-8DBA3738F2B1}"/>
              </a:ext>
            </a:extLst>
          </p:cNvPr>
          <p:cNvSpPr txBox="1"/>
          <p:nvPr/>
        </p:nvSpPr>
        <p:spPr>
          <a:xfrm>
            <a:off x="147185" y="452711"/>
            <a:ext cx="5386124" cy="597711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Started my lab in 2017</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We love fundamental evolutionary biology in my lab and we study diverse topics including sex chromosomes, population genetics, invasive species, genome evolution, and speciation.</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Why am I teaching this class?</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have a background including the development and publication of several R packages (e.g., </a:t>
            </a:r>
            <a:r>
              <a:rPr lang="en-US" sz="2000" dirty="0" err="1">
                <a:solidFill>
                  <a:schemeClr val="tx1">
                    <a:alpha val="60000"/>
                  </a:schemeClr>
                </a:solidFill>
              </a:rPr>
              <a:t>evobir</a:t>
            </a:r>
            <a:r>
              <a:rPr lang="en-US" sz="2000" dirty="0">
                <a:solidFill>
                  <a:schemeClr val="tx1">
                    <a:alpha val="60000"/>
                  </a:schemeClr>
                </a:solidFill>
              </a:rPr>
              <a:t>, saga, </a:t>
            </a:r>
            <a:r>
              <a:rPr lang="en-US" sz="2000" dirty="0" err="1">
                <a:solidFill>
                  <a:schemeClr val="tx1">
                    <a:alpha val="60000"/>
                  </a:schemeClr>
                </a:solidFill>
              </a:rPr>
              <a:t>chromePlus</a:t>
            </a:r>
            <a:r>
              <a:rPr lang="en-US" sz="2000" dirty="0">
                <a:solidFill>
                  <a:schemeClr val="tx1">
                    <a:alpha val="60000"/>
                  </a:schemeClr>
                </a:solidFill>
              </a:rPr>
              <a:t>).</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am an associate editor at a journal, I review papers, I write papers, I have to be able understand and recognize what is and is not correct in analyses and I think that is fun.</a:t>
            </a: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Picture 4" descr="A person taking a picture of a white suv&#10;&#10;AI-generated content may be incorrect.">
            <a:extLst>
              <a:ext uri="{FF2B5EF4-FFF2-40B4-BE49-F238E27FC236}">
                <a16:creationId xmlns:a16="http://schemas.microsoft.com/office/drawing/2014/main" id="{6E8DC112-40DB-8469-3F77-263B808E48E2}"/>
              </a:ext>
            </a:extLst>
          </p:cNvPr>
          <p:cNvPicPr>
            <a:picLocks noChangeAspect="1"/>
          </p:cNvPicPr>
          <p:nvPr/>
        </p:nvPicPr>
        <p:blipFill>
          <a:blip r:embed="rId3">
            <a:extLst>
              <a:ext uri="{28A0092B-C50C-407E-A947-70E740481C1C}">
                <a14:useLocalDpi xmlns:a14="http://schemas.microsoft.com/office/drawing/2010/main" val="0"/>
              </a:ext>
            </a:extLst>
          </a:blip>
          <a:srcRect t="1837"/>
          <a:stretch>
            <a:fillRect/>
          </a:stretch>
        </p:blipFill>
        <p:spPr>
          <a:xfrm>
            <a:off x="5534746" y="452711"/>
            <a:ext cx="3148563" cy="2233048"/>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EE6260F5-5F95-5BCC-E4C4-40FCF55CE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407" y="465010"/>
            <a:ext cx="3069923" cy="2220749"/>
          </a:xfrm>
          <a:prstGeom prst="rect">
            <a:avLst/>
          </a:prstGeom>
          <a:effectLst>
            <a:outerShdw blurRad="508000" dist="101600" dir="5400000" algn="tl" rotWithShape="0">
              <a:prstClr val="black">
                <a:alpha val="10000"/>
              </a:prstClr>
            </a:outerShdw>
          </a:effectLst>
        </p:spPr>
      </p:pic>
      <p:pic>
        <p:nvPicPr>
          <p:cNvPr id="7" name="Picture 6" descr="A child holding a bird&#10;&#10;AI-generated content may be incorrect.">
            <a:extLst>
              <a:ext uri="{FF2B5EF4-FFF2-40B4-BE49-F238E27FC236}">
                <a16:creationId xmlns:a16="http://schemas.microsoft.com/office/drawing/2014/main" id="{5C5BE2A6-4793-FAF3-84FD-80FFA3E9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309" y="2877213"/>
            <a:ext cx="3150000" cy="1740374"/>
          </a:xfrm>
          <a:prstGeom prst="rect">
            <a:avLst/>
          </a:prstGeom>
          <a:effectLst>
            <a:outerShdw blurRad="508000" dist="101600" dir="5400000" algn="tl" rotWithShape="0">
              <a:prstClr val="black">
                <a:alpha val="10000"/>
              </a:prstClr>
            </a:outerShdw>
          </a:effectLst>
        </p:spPr>
      </p:pic>
      <p:pic>
        <p:nvPicPr>
          <p:cNvPr id="6" name="Picture 5" descr="A group of people posing with carved pumpkins&#10;&#10;AI-generated content may be incorrect.">
            <a:extLst>
              <a:ext uri="{FF2B5EF4-FFF2-40B4-BE49-F238E27FC236}">
                <a16:creationId xmlns:a16="http://schemas.microsoft.com/office/drawing/2014/main" id="{EABF976F-BD25-663F-A91A-278F1052D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09" y="4809041"/>
            <a:ext cx="3150000" cy="1433249"/>
          </a:xfrm>
          <a:prstGeom prst="rect">
            <a:avLst/>
          </a:prstGeom>
          <a:effectLst>
            <a:outerShdw blurRad="508000" dist="101600" dir="5400000" algn="tl" rotWithShape="0">
              <a:prstClr val="black">
                <a:alpha val="10000"/>
              </a:prstClr>
            </a:outerShdw>
          </a:effectLst>
        </p:spPr>
      </p:pic>
      <p:pic>
        <p:nvPicPr>
          <p:cNvPr id="13" name="Picture 12" descr="A group of people posing for a photo&#10;&#10;AI-generated content may be incorrect.">
            <a:extLst>
              <a:ext uri="{FF2B5EF4-FFF2-40B4-BE49-F238E27FC236}">
                <a16:creationId xmlns:a16="http://schemas.microsoft.com/office/drawing/2014/main" id="{7D42005B-B93A-28F0-D044-C9351E2ACE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406" y="3251802"/>
            <a:ext cx="3069923" cy="2885907"/>
          </a:xfrm>
          <a:prstGeom prst="rect">
            <a:avLst/>
          </a:prstGeom>
        </p:spPr>
      </p:pic>
    </p:spTree>
    <p:extLst>
      <p:ext uri="{BB962C8B-B14F-4D97-AF65-F5344CB8AC3E}">
        <p14:creationId xmlns:p14="http://schemas.microsoft.com/office/powerpoint/2010/main" val="24766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Expectations</a:t>
            </a:r>
          </a:p>
        </p:txBody>
      </p:sp>
      <p:sp>
        <p:nvSpPr>
          <p:cNvPr id="3" name="Content Placeholder 2"/>
          <p:cNvSpPr>
            <a:spLocks noGrp="1"/>
          </p:cNvSpPr>
          <p:nvPr>
            <p:ph idx="1"/>
          </p:nvPr>
        </p:nvSpPr>
        <p:spPr/>
        <p:txBody>
          <a:bodyPr/>
          <a:lstStyle/>
          <a:p>
            <a:endParaRPr/>
          </a:p>
          <a:p>
            <a:r>
              <a:t>Active participation in coding sessions</a:t>
            </a:r>
          </a:p>
          <a:p>
            <a:r>
              <a:t>Collaborative mindset – with peers and AI</a:t>
            </a:r>
          </a:p>
          <a:p>
            <a:r>
              <a:t>Critical evaluation over speed</a:t>
            </a:r>
          </a:p>
          <a:p>
            <a:r>
              <a:t>Be open to new tools and approaches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Keys to Success</a:t>
            </a:r>
          </a:p>
        </p:txBody>
      </p:sp>
      <p:sp>
        <p:nvSpPr>
          <p:cNvPr id="3" name="Content Placeholder 2"/>
          <p:cNvSpPr>
            <a:spLocks noGrp="1"/>
          </p:cNvSpPr>
          <p:nvPr>
            <p:ph idx="1"/>
          </p:nvPr>
        </p:nvSpPr>
        <p:spPr/>
        <p:txBody>
          <a:bodyPr/>
          <a:lstStyle/>
          <a:p>
            <a:endParaRPr/>
          </a:p>
          <a:p>
            <a:r>
              <a:t>Stay engaged in both lecture and live coding</a:t>
            </a:r>
          </a:p>
          <a:p>
            <a:r>
              <a:t>Practice with R and AI tools outside of class</a:t>
            </a:r>
          </a:p>
          <a:p>
            <a:r>
              <a:t>Ask questions early and often</a:t>
            </a:r>
          </a:p>
          <a:p>
            <a:r>
              <a:t>Support each other – collaboration is key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EA69C5-E808-CE8D-866A-711754095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EB0C7-9576-782D-0D96-578F771260C6}"/>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New Objectives</a:t>
            </a:r>
          </a:p>
        </p:txBody>
      </p:sp>
      <p:sp>
        <p:nvSpPr>
          <p:cNvPr id="4" name="Rectangle 3">
            <a:extLst>
              <a:ext uri="{FF2B5EF4-FFF2-40B4-BE49-F238E27FC236}">
                <a16:creationId xmlns:a16="http://schemas.microsoft.com/office/drawing/2014/main" id="{EC145338-2389-3A58-F35C-1A92341AE87D}"/>
              </a:ext>
            </a:extLst>
          </p:cNvPr>
          <p:cNvSpPr/>
          <p:nvPr/>
        </p:nvSpPr>
        <p:spPr>
          <a:xfrm>
            <a:off x="145325" y="851477"/>
            <a:ext cx="11903239" cy="5170646"/>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chemeClr val="accent6">
                    <a:lumMod val="50000"/>
                  </a:schemeClr>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chemeClr val="accent6">
                    <a:lumMod val="50000"/>
                  </a:schemeClr>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 to take data into R and using AI produce analyses that are honest, accurate, ethical, and appropriate.</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F3EFE833-C206-3BFD-C005-C275CF0A3B38}"/>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12229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707886"/>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337801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24</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25</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 lecture, discussion, questions and answers, live coding</a:t>
            </a:r>
          </a:p>
          <a:p>
            <a:endParaRPr lang="en-US" sz="2800" dirty="0"/>
          </a:p>
          <a:p>
            <a:pPr marL="285750" indent="-285750">
              <a:buFont typeface="Arial" panose="020B0604020202020204" pitchFamily="34" charset="0"/>
              <a:buChar char="•"/>
            </a:pPr>
            <a:r>
              <a:rPr lang="en-US" sz="2800" dirty="0"/>
              <a:t>Saturday Code Day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26</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28</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
        <p:nvSpPr>
          <p:cNvPr id="10" name="TextBox 9">
            <a:extLst>
              <a:ext uri="{FF2B5EF4-FFF2-40B4-BE49-F238E27FC236}">
                <a16:creationId xmlns:a16="http://schemas.microsoft.com/office/drawing/2014/main" id="{4050848F-7AE6-A79A-5D9F-7B90304E65AF}"/>
              </a:ext>
            </a:extLst>
          </p:cNvPr>
          <p:cNvSpPr txBox="1"/>
          <p:nvPr/>
        </p:nvSpPr>
        <p:spPr>
          <a:xfrm>
            <a:off x="8839162" y="4882969"/>
            <a:ext cx="2286075" cy="369332"/>
          </a:xfrm>
          <a:prstGeom prst="rect">
            <a:avLst/>
          </a:prstGeom>
          <a:solidFill>
            <a:srgbClr val="FFFF00"/>
          </a:solidFill>
        </p:spPr>
        <p:txBody>
          <a:bodyPr wrap="none" rtlCol="0">
            <a:spAutoFit/>
          </a:bodyPr>
          <a:lstStyle/>
          <a:p>
            <a:r>
              <a:rPr lang="en-US" dirty="0"/>
              <a:t>ENDED HERE TUESDAY</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29</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9157"/>
          </a:xfrm>
          <a:solidFill>
            <a:schemeClr val="tx1"/>
          </a:solidFill>
        </p:spPr>
        <p:txBody>
          <a:bodyPr>
            <a:normAutofit fontScale="90000"/>
          </a:bodyPr>
          <a:lstStyle/>
          <a:p>
            <a:pPr algn="ctr"/>
            <a:r>
              <a:rPr lang="en-US" b="1">
                <a:solidFill>
                  <a:schemeClr val="bg1"/>
                </a:solidFill>
              </a:rPr>
              <a:t>Me</a:t>
            </a:r>
            <a:endParaRPr lang="en-US" b="1" dirty="0">
              <a:solidFill>
                <a:schemeClr val="bg1"/>
              </a:solidFill>
            </a:endParaRP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8270854" cy="4770537"/>
          </a:xfrm>
          <a:prstGeom prst="rect">
            <a:avLst/>
          </a:prstGeom>
          <a:noFill/>
        </p:spPr>
        <p:txBody>
          <a:bodyPr wrap="none" rtlCol="0">
            <a:spAutoFit/>
          </a:bodyPr>
          <a:lstStyle/>
          <a:p>
            <a:r>
              <a:rPr lang="en-US" sz="2400"/>
              <a:t>2010-2015 Graduated PhD from UT Arlington</a:t>
            </a:r>
          </a:p>
          <a:p>
            <a:r>
              <a:rPr lang="en-US" sz="2400"/>
              <a:t>2015-2017 PostDoc UM</a:t>
            </a:r>
          </a:p>
          <a:p>
            <a:r>
              <a:rPr lang="en-US" sz="2400"/>
              <a:t>2017-present TAMU (37 Papers since starting my lab)</a:t>
            </a:r>
          </a:p>
          <a:p>
            <a:endParaRPr lang="en-US" sz="1000"/>
          </a:p>
          <a:p>
            <a:r>
              <a:rPr lang="en-US" sz="2400"/>
              <a:t>Assoc Dept Head for Graduate Studies - Biology</a:t>
            </a:r>
          </a:p>
          <a:p>
            <a:r>
              <a:rPr lang="en-US" sz="2400"/>
              <a:t>Chair EEB IDP</a:t>
            </a:r>
            <a:endParaRPr lang="en-US" sz="500"/>
          </a:p>
          <a:p>
            <a:endParaRPr lang="en-US" sz="1000"/>
          </a:p>
          <a:p>
            <a:r>
              <a:rPr lang="en-US" sz="2400"/>
              <a:t>NIH Funded</a:t>
            </a:r>
          </a:p>
          <a:p>
            <a:pPr marL="285750" indent="-285750">
              <a:buFont typeface="Arial" panose="020B0604020202020204" pitchFamily="34" charset="0"/>
              <a:buChar char="•"/>
            </a:pPr>
            <a:r>
              <a:rPr lang="en-US" sz="2400"/>
              <a:t>Sexual antagonism</a:t>
            </a:r>
          </a:p>
          <a:p>
            <a:pPr marL="285750" indent="-285750">
              <a:buFont typeface="Arial" panose="020B0604020202020204" pitchFamily="34" charset="0"/>
              <a:buChar char="•"/>
            </a:pPr>
            <a:r>
              <a:rPr lang="en-US" sz="2400"/>
              <a:t>Genome structure</a:t>
            </a:r>
          </a:p>
          <a:p>
            <a:pPr marL="285750" indent="-285750">
              <a:buFont typeface="Arial" panose="020B0604020202020204" pitchFamily="34" charset="0"/>
              <a:buChar char="•"/>
            </a:pPr>
            <a:r>
              <a:rPr lang="en-US" sz="2400"/>
              <a:t>Epistasis</a:t>
            </a:r>
          </a:p>
          <a:p>
            <a:endParaRPr lang="en-US" sz="1000"/>
          </a:p>
          <a:p>
            <a:r>
              <a:rPr lang="en-US" sz="2400"/>
              <a:t>Passionate about PhD training and how we can make it better</a:t>
            </a:r>
          </a:p>
          <a:p>
            <a:endParaRPr lang="en-US" sz="1000"/>
          </a:p>
          <a:p>
            <a:r>
              <a:rPr lang="en-US" sz="2400"/>
              <a:t>Blackmon Lab: 6 Grad students, 12 Undergrads, Postbac, Postdoc</a:t>
            </a:r>
            <a:endParaRPr lang="en-US" sz="2400" dirty="0"/>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30</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31</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fontScale="90000"/>
          </a:bodyPr>
          <a:lstStyle/>
          <a:p>
            <a:pPr algn="ctr"/>
            <a:r>
              <a:rPr lang="en-US" b="1" dirty="0">
                <a:solidFill>
                  <a:schemeClr val="bg1"/>
                </a:solidFill>
              </a:rPr>
              <a:t>Why not just collaborate with a statistician or use AI</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32</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 philosophy</a:t>
            </a:r>
          </a:p>
        </p:txBody>
      </p:sp>
      <p:sp>
        <p:nvSpPr>
          <p:cNvPr id="6" name="Rectangle 5"/>
          <p:cNvSpPr/>
          <p:nvPr/>
        </p:nvSpPr>
        <p:spPr>
          <a:xfrm>
            <a:off x="242170" y="1086291"/>
            <a:ext cx="11519770" cy="5016758"/>
          </a:xfrm>
          <a:prstGeom prst="rect">
            <a:avLst/>
          </a:prstGeom>
        </p:spPr>
        <p:txBody>
          <a:bodyPr wrap="square">
            <a:spAutoFit/>
          </a:bodyPr>
          <a:lstStyle/>
          <a:p>
            <a:pPr marL="457200" indent="-457200" fontAlgn="base">
              <a:buFont typeface="Arial" charset="0"/>
              <a:buChar char="•"/>
            </a:pPr>
            <a:r>
              <a:rPr lang="en-US" sz="3200" dirty="0"/>
              <a:t>Statistics is just another tool</a:t>
            </a:r>
          </a:p>
          <a:p>
            <a:pPr marL="457200" indent="-457200" fontAlgn="base">
              <a:buFont typeface="Arial" charset="0"/>
              <a:buChar char="•"/>
            </a:pPr>
            <a:endParaRPr lang="en-US" sz="3200" dirty="0"/>
          </a:p>
          <a:p>
            <a:pPr marL="457200" indent="-457200" fontAlgn="base">
              <a:buFont typeface="Arial" charset="0"/>
              <a:buChar char="•"/>
            </a:pPr>
            <a:r>
              <a:rPr lang="en-US" sz="3200" dirty="0"/>
              <a:t>My responsibility as a scientists is to report the truth as accurately as possible and statistics help me in this regard</a:t>
            </a:r>
          </a:p>
          <a:p>
            <a:pPr marL="457200" indent="-457200" fontAlgn="base">
              <a:buFont typeface="Arial" charset="0"/>
              <a:buChar char="•"/>
            </a:pPr>
            <a:endParaRPr lang="en-US" sz="3200" dirty="0"/>
          </a:p>
          <a:p>
            <a:pPr marL="457200" indent="-457200" fontAlgn="base">
              <a:buFont typeface="Arial" charset="0"/>
              <a:buChar char="•"/>
            </a:pPr>
            <a:r>
              <a:rPr lang="en-US" sz="3200" dirty="0"/>
              <a:t>We may NEED statistics to discern patterns in our data</a:t>
            </a:r>
          </a:p>
          <a:p>
            <a:pPr marL="457200" indent="-457200" fontAlgn="base">
              <a:buFont typeface="Arial" charset="0"/>
              <a:buChar char="•"/>
            </a:pPr>
            <a:endParaRPr lang="en-US" sz="3200" dirty="0"/>
          </a:p>
          <a:p>
            <a:pPr marL="457200" indent="-457200" fontAlgn="base">
              <a:buFont typeface="Arial" charset="0"/>
              <a:buChar char="•"/>
            </a:pPr>
            <a:r>
              <a:rPr lang="en-US" sz="32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33</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34</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35</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36</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37</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9544729" cy="3539430"/>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38</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257"/>
          </a:xfrm>
          <a:solidFill>
            <a:schemeClr val="tx1"/>
          </a:solidFill>
        </p:spPr>
        <p:txBody>
          <a:bodyPr>
            <a:normAutofit fontScale="90000"/>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546143" y="1475057"/>
            <a:ext cx="7072203" cy="3477875"/>
          </a:xfrm>
          <a:prstGeom prst="rect">
            <a:avLst/>
          </a:prstGeom>
          <a:noFill/>
        </p:spPr>
        <p:txBody>
          <a:bodyPr wrap="square" rtlCol="0">
            <a:spAutoFit/>
          </a:bodyPr>
          <a:lstStyle/>
          <a:p>
            <a:r>
              <a:rPr lang="en-US" sz="4400" b="1" dirty="0"/>
              <a:t>Majors?</a:t>
            </a:r>
          </a:p>
          <a:p>
            <a:endParaRPr lang="en-US" sz="4400" b="1" dirty="0"/>
          </a:p>
          <a:p>
            <a:r>
              <a:rPr lang="en-US" sz="4400" b="1" dirty="0"/>
              <a:t>First Semester?</a:t>
            </a:r>
          </a:p>
          <a:p>
            <a:endParaRPr lang="en-US" sz="4400" b="1" dirty="0"/>
          </a:p>
          <a:p>
            <a:r>
              <a:rPr lang="en-US" sz="4400" b="1" dirty="0"/>
              <a:t>What do you hope to learn?</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40</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41</a:t>
            </a:fld>
            <a:endParaRPr lang="en-US"/>
          </a:p>
        </p:txBody>
      </p:sp>
    </p:spTree>
    <p:extLst>
      <p:ext uri="{BB962C8B-B14F-4D97-AF65-F5344CB8AC3E}">
        <p14:creationId xmlns:p14="http://schemas.microsoft.com/office/powerpoint/2010/main" val="297290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42</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43</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44</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45</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Use it to find scientific literature carefully</a:t>
            </a:r>
          </a:p>
          <a:p>
            <a:pPr marL="285750" indent="-285750">
              <a:buFont typeface="Arial" panose="020B0604020202020204" pitchFamily="34" charset="0"/>
              <a:buChar char="•"/>
            </a:pPr>
            <a:r>
              <a:rPr lang="en-US" sz="2800" dirty="0"/>
              <a:t>Do use it to troubleshoot improve code</a:t>
            </a:r>
          </a:p>
        </p:txBody>
      </p:sp>
    </p:spTree>
    <p:extLst>
      <p:ext uri="{BB962C8B-B14F-4D97-AF65-F5344CB8AC3E}">
        <p14:creationId xmlns:p14="http://schemas.microsoft.com/office/powerpoint/2010/main" val="865830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46</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52450" y="1235528"/>
            <a:ext cx="110871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use it almost every week.</a:t>
            </a:r>
          </a:p>
          <a:p>
            <a:pPr marL="285750" indent="-285750">
              <a:buFont typeface="Arial" panose="020B0604020202020204" pitchFamily="34" charset="0"/>
              <a:buChar char="•"/>
            </a:pPr>
            <a:r>
              <a:rPr lang="en-US" sz="2800" dirty="0"/>
              <a:t>I will tell you explicitly if you are not allowed to use it. </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D471F-2296-1D9C-7D19-692515D7A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8B978-FEC5-7D5C-1DF4-D18CABAA64D4}"/>
              </a:ext>
            </a:extLst>
          </p:cNvPr>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outside this class</a:t>
            </a:r>
          </a:p>
        </p:txBody>
      </p:sp>
      <p:sp>
        <p:nvSpPr>
          <p:cNvPr id="8" name="Slide Number Placeholder 7">
            <a:extLst>
              <a:ext uri="{FF2B5EF4-FFF2-40B4-BE49-F238E27FC236}">
                <a16:creationId xmlns:a16="http://schemas.microsoft.com/office/drawing/2014/main" id="{94EE6C41-463A-5056-7560-2A8818EFB8AE}"/>
              </a:ext>
            </a:extLst>
          </p:cNvPr>
          <p:cNvSpPr>
            <a:spLocks noGrp="1"/>
          </p:cNvSpPr>
          <p:nvPr>
            <p:ph type="sldNum" sz="quarter" idx="12"/>
          </p:nvPr>
        </p:nvSpPr>
        <p:spPr/>
        <p:txBody>
          <a:bodyPr/>
          <a:lstStyle/>
          <a:p>
            <a:fld id="{3B9F2244-9A50-AE4D-AE61-8B44ECB34D6B}" type="slidenum">
              <a:rPr lang="en-US" smtClean="0"/>
              <a:t>47</a:t>
            </a:fld>
            <a:endParaRPr lang="en-US"/>
          </a:p>
        </p:txBody>
      </p:sp>
      <p:sp>
        <p:nvSpPr>
          <p:cNvPr id="3" name="TextBox 2">
            <a:extLst>
              <a:ext uri="{FF2B5EF4-FFF2-40B4-BE49-F238E27FC236}">
                <a16:creationId xmlns:a16="http://schemas.microsoft.com/office/drawing/2014/main" id="{5D94BDEC-CF25-015D-D786-6C45E1A39808}"/>
              </a:ext>
            </a:extLst>
          </p:cNvPr>
          <p:cNvSpPr txBox="1"/>
          <p:nvPr/>
        </p:nvSpPr>
        <p:spPr>
          <a:xfrm>
            <a:off x="552450" y="1235528"/>
            <a:ext cx="110871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is acceptable is widely variable</a:t>
            </a:r>
          </a:p>
          <a:p>
            <a:pPr marL="285750" indent="-285750">
              <a:buFont typeface="Arial" panose="020B0604020202020204" pitchFamily="34" charset="0"/>
              <a:buChar char="•"/>
            </a:pPr>
            <a:r>
              <a:rPr lang="en-US" sz="2800" dirty="0"/>
              <a:t>Range from absolute ban to unspecified rules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PIs will vary in what they find acceptable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We will focus on how to use it well</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36562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724096"/>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 after asking google and </a:t>
            </a:r>
            <a:r>
              <a:rPr lang="en-US" sz="3200" b="1" dirty="0" err="1"/>
              <a:t>chatgpt</a:t>
            </a:r>
            <a:r>
              <a:rPr lang="en-US" sz="3200" b="1" dirty="0"/>
              <a:t> for help.</a:t>
            </a:r>
          </a:p>
          <a:p>
            <a:pPr fontAlgn="base"/>
            <a:endParaRPr lang="en-US" sz="2800" b="1" dirty="0">
              <a:solidFill>
                <a:srgbClr val="C00000"/>
              </a:solidFill>
            </a:endParaRPr>
          </a:p>
          <a:p>
            <a:pPr fontAlgn="base"/>
            <a:r>
              <a:rPr lang="en-US" sz="2800" b="1" dirty="0">
                <a:solidFill>
                  <a:srgbClr val="C00000"/>
                </a:solidFill>
              </a:rPr>
              <a:t>I expect you to practice outside of class, participate in class and bring your computer each day moving forward.</a:t>
            </a:r>
          </a:p>
          <a:p>
            <a:pPr fontAlgn="base"/>
            <a:endParaRPr lang="en-US" sz="2800" b="1" dirty="0">
              <a:solidFill>
                <a:srgbClr val="C00000"/>
              </a:solidFill>
            </a:endParaRP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48</a:t>
            </a:fld>
            <a:endParaRPr lang="en-US"/>
          </a:p>
        </p:txBody>
      </p:sp>
    </p:spTree>
    <p:extLst>
      <p:ext uri="{BB962C8B-B14F-4D97-AF65-F5344CB8AC3E}">
        <p14:creationId xmlns:p14="http://schemas.microsoft.com/office/powerpoint/2010/main" val="189639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C651764-00ED-816F-0B0C-2B578694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5D7EF-42D9-2A26-2C53-53248B04892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B7006833-8FC5-EC64-84CC-347CA8D5EC8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5</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4145680B-78E2-5ED1-CE86-905EF0EBD140}"/>
              </a:ext>
            </a:extLst>
          </p:cNvPr>
          <p:cNvSpPr txBox="1"/>
          <p:nvPr/>
        </p:nvSpPr>
        <p:spPr>
          <a:xfrm>
            <a:off x="546143" y="1475057"/>
            <a:ext cx="11282691" cy="1446550"/>
          </a:xfrm>
          <a:prstGeom prst="rect">
            <a:avLst/>
          </a:prstGeom>
          <a:noFill/>
        </p:spPr>
        <p:txBody>
          <a:bodyPr wrap="square" rtlCol="0">
            <a:spAutoFit/>
          </a:bodyPr>
          <a:lstStyle/>
          <a:p>
            <a:r>
              <a:rPr lang="en-US" sz="4400" b="1" dirty="0"/>
              <a:t>What is the biggest revolution in the sciences in the last 100 years?</a:t>
            </a:r>
          </a:p>
        </p:txBody>
      </p:sp>
    </p:spTree>
    <p:extLst>
      <p:ext uri="{BB962C8B-B14F-4D97-AF65-F5344CB8AC3E}">
        <p14:creationId xmlns:p14="http://schemas.microsoft.com/office/powerpoint/2010/main" val="72061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2111351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B6FD319-FA01-4989-69FC-7F97F8C5E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2880-3384-8412-FE1D-954E4B1CDCE7}"/>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F4B8F4E0-8941-1940-56FD-668AFE88D6EA}"/>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6</a:t>
            </a:fld>
            <a:endParaRPr lang="en-US" b="1" dirty="0">
              <a:solidFill>
                <a:schemeClr val="tx1">
                  <a:lumMod val="65000"/>
                  <a:lumOff val="3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14280CBA-AD9A-41B7-F52C-D678B63BEEA0}"/>
              </a:ext>
            </a:extLst>
          </p:cNvPr>
          <p:cNvPicPr>
            <a:picLocks noChangeAspect="1"/>
          </p:cNvPicPr>
          <p:nvPr/>
        </p:nvPicPr>
        <p:blipFill>
          <a:blip r:embed="rId3"/>
          <a:stretch>
            <a:fillRect/>
          </a:stretch>
        </p:blipFill>
        <p:spPr>
          <a:xfrm>
            <a:off x="1212277" y="1120510"/>
            <a:ext cx="9767445" cy="5235840"/>
          </a:xfrm>
          <a:prstGeom prst="rect">
            <a:avLst/>
          </a:prstGeom>
        </p:spPr>
      </p:pic>
    </p:spTree>
    <p:extLst>
      <p:ext uri="{BB962C8B-B14F-4D97-AF65-F5344CB8AC3E}">
        <p14:creationId xmlns:p14="http://schemas.microsoft.com/office/powerpoint/2010/main" val="27041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3D1DE7-BCA8-922A-D34A-EFAB2B753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E6EA1-D603-DECE-06E6-1DFE8D99DA3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28678E43-5D9A-2C8C-97FB-C86494966B1F}"/>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7</a:t>
            </a:fld>
            <a:endParaRPr lang="en-US" b="1" dirty="0">
              <a:solidFill>
                <a:schemeClr val="tx1">
                  <a:lumMod val="65000"/>
                  <a:lumOff val="35000"/>
                </a:schemeClr>
              </a:solidFill>
            </a:endParaRPr>
          </a:p>
        </p:txBody>
      </p:sp>
      <p:sp>
        <p:nvSpPr>
          <p:cNvPr id="4" name="TextBox 3">
            <a:extLst>
              <a:ext uri="{FF2B5EF4-FFF2-40B4-BE49-F238E27FC236}">
                <a16:creationId xmlns:a16="http://schemas.microsoft.com/office/drawing/2014/main" id="{640A8C3F-447C-B093-8D06-B7F84A2C9607}"/>
              </a:ext>
            </a:extLst>
          </p:cNvPr>
          <p:cNvSpPr txBox="1"/>
          <p:nvPr/>
        </p:nvSpPr>
        <p:spPr>
          <a:xfrm>
            <a:off x="546143" y="1475057"/>
            <a:ext cx="11282691" cy="769441"/>
          </a:xfrm>
          <a:prstGeom prst="rect">
            <a:avLst/>
          </a:prstGeom>
          <a:noFill/>
        </p:spPr>
        <p:txBody>
          <a:bodyPr wrap="square" rtlCol="0">
            <a:spAutoFit/>
          </a:bodyPr>
          <a:lstStyle/>
          <a:p>
            <a:r>
              <a:rPr lang="en-US" sz="4400" b="1" dirty="0"/>
              <a:t>What is the correct roll of AI in science?</a:t>
            </a:r>
          </a:p>
        </p:txBody>
      </p:sp>
    </p:spTree>
    <p:extLst>
      <p:ext uri="{BB962C8B-B14F-4D97-AF65-F5344CB8AC3E}">
        <p14:creationId xmlns:p14="http://schemas.microsoft.com/office/powerpoint/2010/main" val="398622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405169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79</a:t>
            </a:fld>
            <a:endParaRPr lang="en-US"/>
          </a:p>
        </p:txBody>
      </p:sp>
    </p:spTree>
    <p:extLst>
      <p:ext uri="{BB962C8B-B14F-4D97-AF65-F5344CB8AC3E}">
        <p14:creationId xmlns:p14="http://schemas.microsoft.com/office/powerpoint/2010/main" val="168889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24BEFE3-B670-579C-178A-054D10AE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CCB39-E197-7CAC-5E6F-DF4DE9101524}"/>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Lets Do Something Different This Semester</a:t>
            </a:r>
          </a:p>
        </p:txBody>
      </p:sp>
      <p:sp>
        <p:nvSpPr>
          <p:cNvPr id="7" name="Slide Number Placeholder 6">
            <a:extLst>
              <a:ext uri="{FF2B5EF4-FFF2-40B4-BE49-F238E27FC236}">
                <a16:creationId xmlns:a16="http://schemas.microsoft.com/office/drawing/2014/main" id="{D2456813-5ED8-8E2D-9D57-6481B7DAF827}"/>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8</a:t>
            </a:fld>
            <a:endParaRPr lang="en-US" b="1" dirty="0">
              <a:solidFill>
                <a:schemeClr val="tx1">
                  <a:lumMod val="65000"/>
                  <a:lumOff val="35000"/>
                </a:schemeClr>
              </a:solidFill>
            </a:endParaRPr>
          </a:p>
        </p:txBody>
      </p:sp>
      <p:sp>
        <p:nvSpPr>
          <p:cNvPr id="5" name="TextBox 4">
            <a:extLst>
              <a:ext uri="{FF2B5EF4-FFF2-40B4-BE49-F238E27FC236}">
                <a16:creationId xmlns:a16="http://schemas.microsoft.com/office/drawing/2014/main" id="{7DE812F0-10D6-AD3F-B54B-1BB660F6E38E}"/>
              </a:ext>
            </a:extLst>
          </p:cNvPr>
          <p:cNvSpPr txBox="1"/>
          <p:nvPr/>
        </p:nvSpPr>
        <p:spPr>
          <a:xfrm>
            <a:off x="546143" y="1475057"/>
            <a:ext cx="11282691" cy="2800767"/>
          </a:xfrm>
          <a:prstGeom prst="rect">
            <a:avLst/>
          </a:prstGeom>
          <a:noFill/>
        </p:spPr>
        <p:txBody>
          <a:bodyPr wrap="square" rtlCol="0">
            <a:spAutoFit/>
          </a:bodyPr>
          <a:lstStyle/>
          <a:p>
            <a:r>
              <a:rPr lang="en-US" sz="4400" b="1" dirty="0"/>
              <a:t>Let's use generative AI from day one on all assignments you want. In fact, we will have assignments and lectures helping you use them better.</a:t>
            </a:r>
          </a:p>
        </p:txBody>
      </p:sp>
      <p:sp>
        <p:nvSpPr>
          <p:cNvPr id="3" name="TextBox 2">
            <a:extLst>
              <a:ext uri="{FF2B5EF4-FFF2-40B4-BE49-F238E27FC236}">
                <a16:creationId xmlns:a16="http://schemas.microsoft.com/office/drawing/2014/main" id="{AE53E68B-55AB-15CC-FF7D-AFB3FD4E3674}"/>
              </a:ext>
            </a:extLst>
          </p:cNvPr>
          <p:cNvSpPr txBox="1"/>
          <p:nvPr/>
        </p:nvSpPr>
        <p:spPr>
          <a:xfrm>
            <a:off x="454654" y="4653686"/>
            <a:ext cx="11282691" cy="584775"/>
          </a:xfrm>
          <a:prstGeom prst="rect">
            <a:avLst/>
          </a:prstGeom>
          <a:noFill/>
        </p:spPr>
        <p:txBody>
          <a:bodyPr wrap="square" rtlCol="0">
            <a:spAutoFit/>
          </a:bodyPr>
          <a:lstStyle/>
          <a:p>
            <a:r>
              <a:rPr lang="en-US" sz="3200" b="1" dirty="0"/>
              <a:t>Website: </a:t>
            </a:r>
            <a:r>
              <a:rPr lang="en-US" sz="3200" b="1" dirty="0">
                <a:hlinkClick r:id="rId3"/>
              </a:rPr>
              <a:t>coleoguy.github.io/subpages/expdes.html </a:t>
            </a:r>
            <a:endParaRPr lang="en-US" sz="3200" b="1" dirty="0"/>
          </a:p>
        </p:txBody>
      </p:sp>
    </p:spTree>
    <p:extLst>
      <p:ext uri="{BB962C8B-B14F-4D97-AF65-F5344CB8AC3E}">
        <p14:creationId xmlns:p14="http://schemas.microsoft.com/office/powerpoint/2010/main" val="3643029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80</a:t>
            </a:fld>
            <a:endParaRPr lang="en-US"/>
          </a:p>
        </p:txBody>
      </p:sp>
    </p:spTree>
    <p:extLst>
      <p:ext uri="{BB962C8B-B14F-4D97-AF65-F5344CB8AC3E}">
        <p14:creationId xmlns:p14="http://schemas.microsoft.com/office/powerpoint/2010/main" val="656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Now?</a:t>
            </a:r>
          </a:p>
        </p:txBody>
      </p:sp>
      <p:sp>
        <p:nvSpPr>
          <p:cNvPr id="3" name="Content Placeholder 2"/>
          <p:cNvSpPr>
            <a:spLocks noGrp="1"/>
          </p:cNvSpPr>
          <p:nvPr>
            <p:ph idx="1"/>
          </p:nvPr>
        </p:nvSpPr>
        <p:spPr/>
        <p:txBody>
          <a:bodyPr/>
          <a:lstStyle/>
          <a:p>
            <a:endParaRPr/>
          </a:p>
          <a:p>
            <a:r>
              <a:t>Generative AI is changing how science is done</a:t>
            </a:r>
          </a:p>
          <a:p>
            <a:r>
              <a:t>Biologists must adapt or risk falling behind</a:t>
            </a:r>
          </a:p>
          <a:p>
            <a:r>
              <a:t>This course prepares you to harness AI responsibly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18691</TotalTime>
  <Words>3452</Words>
  <Application>Microsoft Macintosh PowerPoint</Application>
  <PresentationFormat>Widescreen</PresentationFormat>
  <Paragraphs>600</Paragraphs>
  <Slides>80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 Unicode MS</vt:lpstr>
      <vt:lpstr>Arial</vt:lpstr>
      <vt:lpstr>Calibri</vt:lpstr>
      <vt:lpstr>Calibri Light</vt:lpstr>
      <vt:lpstr>Cambria Math</vt:lpstr>
      <vt:lpstr>Courier New</vt:lpstr>
      <vt:lpstr>inherit</vt:lpstr>
      <vt:lpstr>Roboto</vt:lpstr>
      <vt:lpstr>Office Theme</vt:lpstr>
      <vt:lpstr>Experimental Design Biology 683  Lecture 1   Heath Blackmon</vt:lpstr>
      <vt:lpstr>PowerPoint Presentation</vt:lpstr>
      <vt:lpstr>Me</vt:lpstr>
      <vt:lpstr>You all</vt:lpstr>
      <vt:lpstr>Discuss</vt:lpstr>
      <vt:lpstr>Discuss</vt:lpstr>
      <vt:lpstr>Discuss</vt:lpstr>
      <vt:lpstr>Lets Do Something Different This Semester</vt:lpstr>
      <vt:lpstr>Why Now?</vt:lpstr>
      <vt:lpstr>Why This Class is Different</vt:lpstr>
      <vt:lpstr>An Experiment in Teaching</vt:lpstr>
      <vt:lpstr>Your Role</vt:lpstr>
      <vt:lpstr>The AI Scientist</vt:lpstr>
      <vt:lpstr>How We’ll Use AI</vt:lpstr>
      <vt:lpstr>Limitations of AI in Science</vt:lpstr>
      <vt:lpstr>Limitations of AI in Science</vt:lpstr>
      <vt:lpstr>Assignments &amp; Exams</vt:lpstr>
      <vt:lpstr>Types of questions</vt:lpstr>
      <vt:lpstr>Grading Scale</vt:lpstr>
      <vt:lpstr>Expectations</vt:lpstr>
      <vt:lpstr>Keys to Success</vt:lpstr>
      <vt:lpstr>My New Objectives</vt:lpstr>
      <vt:lpstr>Today</vt:lpstr>
      <vt:lpstr>Pedagogy</vt:lpstr>
      <vt:lpstr>What I will offer</vt:lpstr>
      <vt:lpstr>My opinions</vt:lpstr>
      <vt:lpstr>My opinions</vt:lpstr>
      <vt:lpstr>Reproducibility crisis</vt:lpstr>
      <vt:lpstr>Solutions</vt:lpstr>
      <vt:lpstr>Why do biologists need statistics</vt:lpstr>
      <vt:lpstr>Experimental Design</vt:lpstr>
      <vt:lpstr>Why not just collaborate with a statistician or use AI</vt:lpstr>
      <vt:lpstr>My stats philosophy</vt:lpstr>
      <vt:lpstr>Why am I teaching this class?</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General Advice</vt:lpstr>
      <vt:lpstr>Rules for this class</vt:lpstr>
      <vt:lpstr>Rules outside this class</vt:lpstr>
      <vt:lpstr>For Future Classes</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92</cp:revision>
  <cp:lastPrinted>2020-01-12T16:27:29Z</cp:lastPrinted>
  <dcterms:created xsi:type="dcterms:W3CDTF">2018-01-03T17:15:04Z</dcterms:created>
  <dcterms:modified xsi:type="dcterms:W3CDTF">2025-08-26T14:55:06Z</dcterms:modified>
</cp:coreProperties>
</file>